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3"/>
  </p:notesMasterIdLst>
  <p:sldIdLst>
    <p:sldId id="256" r:id="rId2"/>
    <p:sldId id="305" r:id="rId3"/>
    <p:sldId id="395" r:id="rId4"/>
    <p:sldId id="307" r:id="rId5"/>
    <p:sldId id="308" r:id="rId6"/>
    <p:sldId id="309" r:id="rId7"/>
    <p:sldId id="310" r:id="rId8"/>
    <p:sldId id="311" r:id="rId9"/>
    <p:sldId id="312" r:id="rId10"/>
    <p:sldId id="327" r:id="rId11"/>
    <p:sldId id="316" r:id="rId12"/>
    <p:sldId id="328" r:id="rId13"/>
    <p:sldId id="330" r:id="rId14"/>
    <p:sldId id="329" r:id="rId15"/>
    <p:sldId id="334" r:id="rId16"/>
    <p:sldId id="335" r:id="rId17"/>
    <p:sldId id="336" r:id="rId18"/>
    <p:sldId id="318" r:id="rId19"/>
    <p:sldId id="337" r:id="rId20"/>
    <p:sldId id="338" r:id="rId21"/>
    <p:sldId id="319" r:id="rId22"/>
    <p:sldId id="343" r:id="rId23"/>
    <p:sldId id="344" r:id="rId24"/>
    <p:sldId id="398" r:id="rId25"/>
    <p:sldId id="397" r:id="rId26"/>
    <p:sldId id="351" r:id="rId27"/>
    <p:sldId id="317" r:id="rId28"/>
    <p:sldId id="331" r:id="rId29"/>
    <p:sldId id="339" r:id="rId30"/>
    <p:sldId id="321" r:id="rId31"/>
    <p:sldId id="352" r:id="rId32"/>
    <p:sldId id="350" r:id="rId33"/>
    <p:sldId id="322" r:id="rId34"/>
    <p:sldId id="323" r:id="rId35"/>
    <p:sldId id="399" r:id="rId36"/>
    <p:sldId id="320" r:id="rId37"/>
    <p:sldId id="400" r:id="rId38"/>
    <p:sldId id="353" r:id="rId39"/>
    <p:sldId id="354" r:id="rId40"/>
    <p:sldId id="325" r:id="rId41"/>
    <p:sldId id="326" r:id="rId42"/>
    <p:sldId id="306" r:id="rId43"/>
    <p:sldId id="355" r:id="rId44"/>
    <p:sldId id="356" r:id="rId45"/>
    <p:sldId id="357" r:id="rId46"/>
    <p:sldId id="358" r:id="rId47"/>
    <p:sldId id="359" r:id="rId48"/>
    <p:sldId id="361" r:id="rId49"/>
    <p:sldId id="360" r:id="rId50"/>
    <p:sldId id="363" r:id="rId51"/>
    <p:sldId id="364" r:id="rId52"/>
    <p:sldId id="365" r:id="rId53"/>
    <p:sldId id="366" r:id="rId54"/>
    <p:sldId id="367" r:id="rId55"/>
    <p:sldId id="368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90" r:id="rId64"/>
    <p:sldId id="401" r:id="rId65"/>
    <p:sldId id="402" r:id="rId66"/>
    <p:sldId id="403" r:id="rId67"/>
    <p:sldId id="404" r:id="rId68"/>
    <p:sldId id="405" r:id="rId69"/>
    <p:sldId id="406" r:id="rId70"/>
    <p:sldId id="377" r:id="rId71"/>
    <p:sldId id="380" r:id="rId72"/>
    <p:sldId id="381" r:id="rId73"/>
    <p:sldId id="383" r:id="rId74"/>
    <p:sldId id="384" r:id="rId75"/>
    <p:sldId id="385" r:id="rId76"/>
    <p:sldId id="386" r:id="rId77"/>
    <p:sldId id="388" r:id="rId78"/>
    <p:sldId id="387" r:id="rId79"/>
    <p:sldId id="389" r:id="rId80"/>
    <p:sldId id="393" r:id="rId81"/>
    <p:sldId id="394" r:id="rId82"/>
    <p:sldId id="391" r:id="rId83"/>
    <p:sldId id="392" r:id="rId84"/>
    <p:sldId id="290" r:id="rId85"/>
    <p:sldId id="407" r:id="rId86"/>
    <p:sldId id="332" r:id="rId87"/>
    <p:sldId id="314" r:id="rId88"/>
    <p:sldId id="313" r:id="rId89"/>
    <p:sldId id="315" r:id="rId90"/>
    <p:sldId id="345" r:id="rId91"/>
    <p:sldId id="346" r:id="rId92"/>
    <p:sldId id="347" r:id="rId93"/>
    <p:sldId id="348" r:id="rId94"/>
    <p:sldId id="408" r:id="rId95"/>
    <p:sldId id="349" r:id="rId96"/>
    <p:sldId id="333" r:id="rId97"/>
    <p:sldId id="409" r:id="rId98"/>
    <p:sldId id="369" r:id="rId99"/>
    <p:sldId id="378" r:id="rId100"/>
    <p:sldId id="379" r:id="rId101"/>
    <p:sldId id="382" r:id="rId10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3"/>
    <p:restoredTop sz="94666"/>
  </p:normalViewPr>
  <p:slideViewPr>
    <p:cSldViewPr snapToGrid="0" snapToObjects="1">
      <p:cViewPr>
        <p:scale>
          <a:sx n="90" d="100"/>
          <a:sy n="90" d="100"/>
        </p:scale>
        <p:origin x="172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THIS SLIDE – establish DOF of operators? This slide already incorporates compatibility</a:t>
            </a:r>
            <a:r>
              <a:rPr lang="mr-IN" baseline="0" dirty="0" smtClean="0"/>
              <a:t>…</a:t>
            </a:r>
            <a:r>
              <a:rPr lang="en-US" baseline="0" dirty="0" smtClean="0"/>
              <a:t>this is a mess and it makes sense that I fumbled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points</a:t>
            </a:r>
            <a:r>
              <a:rPr lang="en-US" baseline="0" dirty="0" smtClean="0"/>
              <a:t> of technique do not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get bogged</a:t>
            </a:r>
            <a:r>
              <a:rPr lang="en-US" baseline="0" dirty="0" smtClean="0"/>
              <a:t> down in details with plot – we showed AB34 provides an improvement over AB3 in terms of stability, and we can potentially exploit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– we</a:t>
            </a:r>
            <a:r>
              <a:rPr lang="en-US" baseline="0" dirty="0" smtClean="0"/>
              <a:t> have saved on function evaluations!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spend long on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mention that this is one possible splitting until the next</a:t>
            </a:r>
            <a:r>
              <a:rPr lang="en-US" baseline="0" dirty="0" smtClean="0"/>
              <a:t>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Lead into effect of temperature and pressure differentials (drift)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2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seeding with initial perturbation to establish unstable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4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IMEX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doesn</a:t>
            </a:r>
            <a:r>
              <a:rPr lang="ur-PK" baseline="0" dirty="0" smtClean="0"/>
              <a:t>’</a:t>
            </a:r>
            <a:r>
              <a:rPr lang="en-US" baseline="0" dirty="0" smtClean="0"/>
              <a:t>t allow for timescale splitting -&gt; multi-rate. Kennedy and Carpenter -&gt; early 2000s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determine what to say here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Overset</a:t>
            </a:r>
            <a:r>
              <a:rPr lang="en-US" baseline="0" dirty="0" smtClean="0"/>
              <a:t> -&gt; overlapping grids that communicate via donor cells and receiver points defined by geometry. Stability can be challenging!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get into specific names – stress that existing work is littered with restrictions,</a:t>
            </a:r>
            <a:r>
              <a:rPr lang="en-US" baseline="0" dirty="0" smtClean="0"/>
              <a:t> and still doesn’t afford us the flexibility of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 to</a:t>
            </a:r>
            <a:r>
              <a:rPr lang="en-US" baseline="0" dirty="0" smtClean="0"/>
              <a:t> mention specific polynomial representation – they can read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“interface” conforms, we don’t need a glue layer, so let’s try without it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87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93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74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40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energy observed in time-integrated state with time-advanced energy ODE – good agreement, and demonstrated energy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90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6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DOF: omegas ON INTERVAL K. At end of slide: ”we will lay</a:t>
            </a:r>
            <a:r>
              <a:rPr lang="en-US" baseline="0" dirty="0" smtClean="0"/>
              <a:t> out the constraints in the interior”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Interior: Glue-to-grid</a:t>
            </a:r>
            <a:r>
              <a:rPr lang="en-US" baseline="0" dirty="0" smtClean="0"/>
              <a:t> constraints – point constraints on middle point based on modal coefficients defined to produce Legendre polynomials up to interior order on SBP-influenced stencil.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Grid-to-glue:</a:t>
            </a:r>
            <a:r>
              <a:rPr lang="en-US" baseline="0" dirty="0" smtClean="0"/>
              <a:t> same thing, but in the interior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points on each SBP interval?</a:t>
            </a:r>
            <a:r>
              <a:rPr lang="en-US" baseline="0" dirty="0" smtClean="0"/>
              <a:t> That may further enforce that the errors are too high.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next slide quickly</a:t>
            </a:r>
            <a:r>
              <a:rPr lang="en-US" baseline="0" dirty="0" smtClean="0"/>
              <a:t> – it says everything you would say anyways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58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this example – homogeneous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autoignition</a:t>
            </a:r>
            <a:r>
              <a:rPr lang="en-US" baseline="0" dirty="0" smtClean="0"/>
              <a:t> of 9-species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45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32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2.emf"/><Relationship Id="rId7" Type="http://schemas.openxmlformats.org/officeDocument/2006/relationships/image" Target="../media/image1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2.emf"/><Relationship Id="rId7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2.em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8.xml"/><Relationship Id="rId5" Type="http://schemas.openxmlformats.org/officeDocument/2006/relationships/image" Target="../media/image6.jpe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9.gif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1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7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8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8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32.png"/><Relationship Id="rId8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90"/>
    </mc:Choice>
    <mc:Fallback>
      <p:transition spd="slow" advTm="409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80"/>
    </mc:Choice>
    <mc:Fallback>
      <p:transition spd="slow" advTm="7308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2"/>
    </mc:Choice>
    <mc:Fallback>
      <p:transition spd="slow" advTm="2143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(explicit)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9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53"/>
    </mc:Choice>
    <mc:Fallback>
      <p:transition spd="slow" advTm="782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(implicit)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4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5"/>
    </mc:Choice>
    <mc:Fallback>
      <p:transition spd="slow" advTm="1728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Design choices for scheme synthesis include:</a:t>
            </a:r>
          </a:p>
          <a:p>
            <a:pPr lvl="1"/>
            <a:r>
              <a:rPr lang="en-US" sz="2000" dirty="0" smtClean="0"/>
              <a:t>Choice of timescale splitting – which components are fast-evolving, which are slow</a:t>
            </a:r>
          </a:p>
          <a:p>
            <a:pPr lvl="1"/>
            <a:r>
              <a:rPr lang="en-US" sz="2000" dirty="0" smtClean="0"/>
              <a:t>Step ratio</a:t>
            </a:r>
          </a:p>
          <a:p>
            <a:pPr lvl="1"/>
            <a:r>
              <a:rPr lang="en-US" sz="2000" dirty="0" smtClean="0"/>
              <a:t>Evaluation order: “fastest-first” vs. “slowest-first”</a:t>
            </a:r>
          </a:p>
          <a:p>
            <a:pPr lvl="1"/>
            <a:r>
              <a:rPr lang="en-US" sz="2000" dirty="0" smtClean="0"/>
              <a:t>When to re-extrapolate</a:t>
            </a:r>
          </a:p>
          <a:p>
            <a:pPr lvl="1"/>
            <a:r>
              <a:rPr lang="en-US" sz="2000" dirty="0" smtClean="0"/>
              <a:t>How much history to include: stability implication</a:t>
            </a:r>
            <a:endParaRPr lang="en-US" sz="2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609" y="5580334"/>
            <a:ext cx="3001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Mikida et al. [3]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84"/>
    </mc:Choice>
    <mc:Fallback>
      <p:transition spd="slow" advTm="9298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0"/>
    </mc:Choice>
    <mc:Fallback>
      <p:transition spd="slow" advTm="4359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9"/>
    </mc:Choice>
    <mc:Fallback>
      <p:transition spd="slow" advTm="2169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3246555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90" y="2320869"/>
            <a:ext cx="3759419" cy="9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93"/>
    </mc:Choice>
    <mc:Fallback>
      <p:transition spd="slow" advTm="231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Klöckner</a:t>
            </a:r>
            <a:r>
              <a:rPr lang="en-US" sz="2000" dirty="0" smtClean="0"/>
              <a:t> [4] 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81"/>
    </mc:Choice>
    <mc:Fallback>
      <p:transition spd="slow" advTm="5248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36"/>
    </mc:Choice>
    <mc:Fallback>
      <p:transition spd="slow" advTm="327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64"/>
    </mc:Choice>
    <mc:Fallback>
      <p:transition spd="slow" advTm="5326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3"/>
    </mc:Choice>
    <mc:Fallback>
      <p:transition spd="slow" advTm="436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(Leap [5], </a:t>
            </a:r>
            <a:r>
              <a:rPr lang="en-US" sz="2400" dirty="0" err="1" smtClean="0"/>
              <a:t>Dagrt</a:t>
            </a:r>
            <a:r>
              <a:rPr lang="en-US" sz="2400" dirty="0" smtClean="0"/>
              <a:t> [6])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81"/>
    </mc:Choice>
    <mc:Fallback>
      <p:transition spd="slow" advTm="5098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1"/>
    </mc:Choice>
    <mc:Fallback>
      <p:transition spd="slow" advTm="1402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7"/>
    </mc:Choice>
    <mc:Fallback>
      <p:transition spd="slow" advTm="1165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 [7]/operator-splitting 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Jacobians [8]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83"/>
    </mc:Choice>
    <mc:Fallback>
      <p:transition spd="slow" advTm="6178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(San Diego [10])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9"/>
    </mc:Choice>
    <mc:Fallback>
      <p:transition spd="slow" advTm="4663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(San Diego [10])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81" y="2852432"/>
            <a:ext cx="1691495" cy="137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60"/>
    </mc:Choice>
    <mc:Fallback>
      <p:transition spd="slow" advTm="3716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(San Diego [10])</a:t>
            </a:r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07" y="5002452"/>
            <a:ext cx="939800" cy="73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46" y="5973599"/>
            <a:ext cx="11430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93" y="5940023"/>
            <a:ext cx="1168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3"/>
    </mc:Choice>
    <mc:Fallback>
      <p:transition spd="slow" advTm="405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658025"/>
            <a:ext cx="4710429" cy="353282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660247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86"/>
    </mc:Choice>
    <mc:Fallback>
      <p:transition spd="slow" advTm="3338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33"/>
    </mc:Choice>
    <mc:Fallback>
      <p:transition spd="slow" advTm="5003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/>
              <a:t>Error norm/adapting controller to stiffness-related </a:t>
            </a:r>
            <a:r>
              <a:rPr lang="en-US" sz="2000" dirty="0" smtClean="0"/>
              <a:t>situations</a:t>
            </a:r>
            <a:r>
              <a:rPr lang="mr-IN" sz="2000" dirty="0" smtClean="0"/>
              <a:t>…</a:t>
            </a:r>
            <a:endParaRPr lang="en-US" sz="2000" dirty="0"/>
          </a:p>
          <a:p>
            <a:pPr lvl="1"/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8"/>
    </mc:Choice>
    <mc:Fallback>
      <p:transition spd="slow" advTm="4177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8"/>
    </mc:Choice>
    <mc:Fallback>
      <p:transition spd="slow" advTm="15408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22"/>
    </mc:Choice>
    <mc:Fallback>
      <p:transition spd="slow" advTm="50022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 smtClean="0"/>
              <a:t>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</a:t>
            </a:r>
            <a:r>
              <a:rPr lang="en-US" sz="2000" dirty="0" smtClean="0"/>
              <a:t>result</a:t>
            </a:r>
          </a:p>
          <a:p>
            <a:pPr lvl="1"/>
            <a:r>
              <a:rPr lang="en-US" sz="2000" dirty="0" smtClean="0"/>
              <a:t>Potential causes – cancellation, negative mass fractions, stability?</a:t>
            </a:r>
            <a:endParaRPr lang="en-US" sz="2000" dirty="0" smtClean="0"/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5"/>
    </mc:Choice>
    <mc:Fallback>
      <p:transition spd="slow" advTm="3187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 smtClean="0"/>
              <a:t>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</a:t>
            </a:r>
            <a:r>
              <a:rPr lang="en-US" sz="2000" dirty="0" smtClean="0"/>
              <a:t>result</a:t>
            </a:r>
          </a:p>
          <a:p>
            <a:pPr lvl="1"/>
            <a:r>
              <a:rPr lang="en-US" sz="2000" dirty="0"/>
              <a:t>Potential causes – cancellation, negative mass fractions, </a:t>
            </a:r>
            <a:r>
              <a:rPr lang="en-US" sz="2000" dirty="0" smtClean="0"/>
              <a:t>stability</a:t>
            </a:r>
            <a:endParaRPr lang="en-US" sz="2000" dirty="0" smtClean="0"/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85"/>
    </mc:Choice>
    <mc:Fallback>
      <p:transition spd="slow" advTm="3848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profile (</a:t>
            </a:r>
            <a:r>
              <a:rPr lang="en-US" sz="2000" dirty="0" err="1" smtClean="0"/>
              <a:t>Blumen</a:t>
            </a:r>
            <a:r>
              <a:rPr lang="en-US" sz="2000" dirty="0" smtClean="0"/>
              <a:t> [11])</a:t>
            </a:r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85"/>
    </mc:Choice>
    <mc:Fallback>
      <p:transition spd="slow" advTm="8848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466417"/>
            <a:ext cx="4381498" cy="539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r>
              <a:rPr lang="en-US" sz="2300" dirty="0" smtClean="0"/>
              <a:t>Growth rate calculations from PC2 solution use vertical velocity (no </a:t>
            </a:r>
            <a:r>
              <a:rPr lang="en-US" sz="2300" dirty="0" err="1" smtClean="0"/>
              <a:t>baseflow</a:t>
            </a:r>
            <a:r>
              <a:rPr lang="en-US" sz="2300" dirty="0" smtClean="0"/>
              <a:t> magnitude)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Formula derived from assumption that wave disturbances go like (from </a:t>
            </a:r>
            <a:r>
              <a:rPr lang="en-US" sz="2300" dirty="0" err="1" smtClean="0"/>
              <a:t>Blumen</a:t>
            </a:r>
            <a:r>
              <a:rPr lang="en-US" sz="2300" dirty="0" smtClean="0"/>
              <a:t>)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71684"/>
            <a:ext cx="43815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5" y="5275035"/>
            <a:ext cx="2777987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39" y="3060899"/>
            <a:ext cx="2311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40"/>
    </mc:Choice>
    <mc:Fallback>
      <p:transition spd="slow" advTm="4524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51616"/>
            <a:ext cx="4298522" cy="336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5" y="2051616"/>
            <a:ext cx="4242866" cy="3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56"/>
    </mc:Choice>
    <mc:Fallback>
      <p:transition spd="slow" advTm="2355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71"/>
    </mc:Choice>
    <mc:Fallback>
      <p:transition spd="slow" advTm="3547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004633"/>
            <a:ext cx="4710429" cy="353282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06855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2"/>
    </mc:Choice>
    <mc:Fallback>
      <p:transition spd="slow" advTm="9902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EOC: 3.89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But: </a:t>
            </a:r>
            <a:r>
              <a:rPr lang="en-US" sz="2400" dirty="0" smtClean="0"/>
              <a:t>case does not contain meaningful fluid motion (single-</a:t>
            </a:r>
            <a:r>
              <a:rPr lang="en-US" sz="2400" dirty="0" err="1" smtClean="0"/>
              <a:t>pt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83" y="2198647"/>
            <a:ext cx="4700615" cy="290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" y="2429304"/>
            <a:ext cx="3239589" cy="8024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4319436"/>
            <a:ext cx="3490885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 Jacobian modified for explicit constraint enforcement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7"/>
    </mc:Choice>
    <mc:Fallback>
      <p:transition spd="slow" advTm="2515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 (4)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To-do: design order convergence </a:t>
            </a:r>
            <a:r>
              <a:rPr lang="en-US" sz="2400" dirty="0" smtClean="0"/>
              <a:t>for</a:t>
            </a:r>
            <a:r>
              <a:rPr lang="en-US" sz="2400" dirty="0" smtClean="0"/>
              <a:t> </a:t>
            </a:r>
            <a:r>
              <a:rPr lang="en-US" sz="2400" dirty="0" smtClean="0"/>
              <a:t>this </a:t>
            </a:r>
            <a:r>
              <a:rPr lang="en-US" sz="2400" dirty="0" smtClean="0"/>
              <a:t>case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1" y="2863881"/>
            <a:ext cx="5791200" cy="2095500"/>
          </a:xfrm>
          <a:prstGeom prst="rect">
            <a:avLst/>
          </a:prstGeom>
        </p:spPr>
      </p:pic>
      <p:pic>
        <p:nvPicPr>
          <p:cNvPr id="4" name="small_domain_tem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817" y="2729075"/>
            <a:ext cx="3149983" cy="23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13"/>
    </mc:Choice>
    <mc:Fallback>
      <p:transition spd="slow" advTm="4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8" objId="4"/>
        <p14:playEvt time="5348" objId="4"/>
        <p14:playEvt time="10381" objId="4"/>
        <p14:playEvt time="15430" objId="4"/>
        <p14:playEvt time="20494" objId="4"/>
        <p14:playEvt time="25548" objId="4"/>
        <p14:playEvt time="30580" objId="4"/>
        <p14:playEvt time="35628" objId="4"/>
        <p14:playEvt time="40702" objId="4"/>
        <p14:stopEvt time="43713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32"/>
    </mc:Choice>
    <mc:Fallback>
      <p:transition spd="slow" advTm="8083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49"/>
    </mc:Choice>
    <mc:Fallback>
      <p:transition spd="slow" advTm="8484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</a:t>
            </a:r>
            <a:r>
              <a:rPr lang="en-US" sz="2400" dirty="0" smtClean="0"/>
              <a:t>current issues w/stiff systems</a:t>
            </a:r>
            <a:endParaRPr lang="en-US" sz="2400" dirty="0" smtClean="0"/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1"/>
    </mc:Choice>
    <mc:Fallback>
      <p:transition spd="slow" advTm="4271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3"/>
    </mc:Choice>
    <mc:Fallback>
      <p:transition spd="slow" advTm="15203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</a:t>
            </a:r>
            <a:r>
              <a:rPr lang="en-US" sz="2400" dirty="0" smtClean="0"/>
              <a:t>numerous </a:t>
            </a:r>
            <a:r>
              <a:rPr lang="en-US" sz="2400" dirty="0" smtClean="0"/>
              <a:t>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409790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Static </a:t>
            </a:r>
            <a:r>
              <a:rPr lang="en-US" sz="1000" b="1" dirty="0" err="1"/>
              <a:t>Aeroelastic</a:t>
            </a:r>
            <a:r>
              <a:rPr lang="en-US" sz="1000" b="1" dirty="0"/>
              <a:t> Analysis of an Aircraft Wind-Tunnel Model by Means of Modal RBF Mesh </a:t>
            </a:r>
            <a:r>
              <a:rPr lang="en-US" sz="1000" b="1" dirty="0" smtClean="0"/>
              <a:t>Updating, </a:t>
            </a:r>
            <a:r>
              <a:rPr lang="en-US" sz="1000" dirty="0" err="1" smtClean="0"/>
              <a:t>Biancoli</a:t>
            </a:r>
            <a:r>
              <a:rPr lang="en-US" sz="1000" dirty="0" smtClean="0"/>
              <a:t> et al.</a:t>
            </a:r>
          </a:p>
          <a:p>
            <a:r>
              <a:rPr lang="en-US" sz="1000" dirty="0" smtClean="0"/>
              <a:t>Source (R): Pointwise Webinar: </a:t>
            </a:r>
            <a:r>
              <a:rPr lang="en-US" sz="1000" b="1" dirty="0" smtClean="0"/>
              <a:t>How to Master Hybrid Meshing for Wind Turbines, </a:t>
            </a:r>
            <a:r>
              <a:rPr lang="en-US" sz="1000" dirty="0" smtClean="0"/>
              <a:t>Chris </a:t>
            </a:r>
            <a:r>
              <a:rPr lang="en-US" sz="1000" dirty="0" err="1" smtClean="0"/>
              <a:t>Sideroff</a:t>
            </a:r>
            <a:r>
              <a:rPr lang="en-US" sz="1000" dirty="0" smtClean="0"/>
              <a:t> and Travis </a:t>
            </a:r>
            <a:r>
              <a:rPr lang="en-US" sz="1000" dirty="0" err="1" smtClean="0"/>
              <a:t>Carrigan</a:t>
            </a:r>
            <a:r>
              <a:rPr lang="en-US" sz="1000" dirty="0" smtClean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2"/>
    </mc:Choice>
    <mc:Fallback>
      <p:transition spd="slow" advTm="49792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789944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Acceleration of Compressible Flow Simulations with Edge using Implicit Time </a:t>
            </a:r>
            <a:r>
              <a:rPr lang="en-US" sz="1000" b="1" dirty="0" smtClean="0"/>
              <a:t>Stepping, </a:t>
            </a:r>
            <a:r>
              <a:rPr lang="en-US" sz="1000" dirty="0" smtClean="0"/>
              <a:t>E. Otero, 2014</a:t>
            </a:r>
            <a:endParaRPr lang="en-US" sz="1000" b="1" dirty="0" smtClean="0"/>
          </a:p>
          <a:p>
            <a:r>
              <a:rPr lang="en-US" sz="1000" dirty="0" smtClean="0"/>
              <a:t>Source (R): Mikida et al. 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39"/>
    </mc:Choice>
    <mc:Fallback>
      <p:transition spd="slow" advTm="35039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</a:t>
            </a:r>
            <a:r>
              <a:rPr lang="en-US" sz="2000" dirty="0" smtClean="0"/>
              <a:t>requires </a:t>
            </a:r>
            <a:r>
              <a:rPr lang="en-US" sz="2000" dirty="0" smtClean="0"/>
              <a:t>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872696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 smtClean="0"/>
              <a:t>The Art and Science of Meshing Airfoils, </a:t>
            </a:r>
            <a:r>
              <a:rPr lang="en-US" sz="1000" dirty="0" smtClean="0"/>
              <a:t>R. Krishnamurthy, 11/6/17</a:t>
            </a:r>
          </a:p>
          <a:p>
            <a:r>
              <a:rPr lang="en-US" sz="1000" dirty="0" smtClean="0"/>
              <a:t>Source (R): </a:t>
            </a:r>
            <a:r>
              <a:rPr lang="en-US" sz="1000" dirty="0" err="1" smtClean="0"/>
              <a:t>Kozdon</a:t>
            </a:r>
            <a:r>
              <a:rPr lang="en-US" sz="1000" dirty="0" smtClean="0"/>
              <a:t> and Wilcox [14]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52"/>
    </mc:Choice>
    <mc:Fallback>
      <p:transition spd="slow" advTm="2355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corners [12]</a:t>
            </a:r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corners [13]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 [14]</a:t>
            </a:r>
          </a:p>
          <a:p>
            <a:pPr lvl="1"/>
            <a:r>
              <a:rPr lang="en-US" sz="2000" dirty="0" smtClean="0"/>
              <a:t>Friedrich et al. (2018): degree-preserving [15]</a:t>
            </a:r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degree-preserving [16]</a:t>
            </a:r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19"/>
    </mc:Choice>
    <mc:Fallback>
      <p:transition spd="slow" advTm="3671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and </a:t>
            </a:r>
            <a:r>
              <a:rPr lang="en-US" sz="2400" b="1" dirty="0" smtClean="0"/>
              <a:t>unstructured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FD-FV [17]</a:t>
            </a:r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7"/>
    </mc:Choice>
    <mc:Fallback>
      <p:transition spd="slow" advTm="4646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ability to more readily introduce a certain discretization to a certain portion of the spatial domain</a:t>
            </a:r>
          </a:p>
          <a:p>
            <a:pPr lvl="1"/>
            <a:r>
              <a:rPr lang="en-US" sz="2000" dirty="0" smtClean="0"/>
              <a:t>Flexible and selective application of beneficial properties of a given method to ”trouble spots” – e.g. shocks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nasa.gov/sites/default/files/thumbnails/image/f4_p4_red_planedr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13" y="3700463"/>
            <a:ext cx="4581077" cy="2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807" y="5482961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"</a:t>
            </a:r>
            <a:r>
              <a:rPr lang="en-US" sz="1000" b="1" dirty="0"/>
              <a:t>NASA Captures First Air-to-Air Images of Supersonic Shockwave Interaction in </a:t>
            </a:r>
            <a:r>
              <a:rPr lang="en-US" sz="1000" b="1" dirty="0" smtClean="0"/>
              <a:t>Flight</a:t>
            </a:r>
            <a:r>
              <a:rPr lang="en-US" sz="1000" dirty="0" smtClean="0"/>
              <a:t>” – 3/5/2019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52"/>
    </mc:Choice>
    <mc:Fallback>
      <p:transition spd="slow" advTm="39152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existing interface construction(s)</a:t>
            </a:r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5"/>
    </mc:Choice>
    <mc:Fallback>
      <p:transition spd="slow" advTm="4177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Carpenter [1]</a:t>
            </a:r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Wells [2]</a:t>
            </a:r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3"/>
    </mc:Choice>
    <mc:Fallback>
      <p:transition spd="slow" advTm="8702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governing </a:t>
            </a:r>
            <a:r>
              <a:rPr lang="en-US" sz="2400" dirty="0" smtClean="0"/>
              <a:t>equations we initially target will be used later, so they deserve </a:t>
            </a:r>
            <a:r>
              <a:rPr lang="en-US" sz="2400" dirty="0" smtClean="0"/>
              <a:t>(brief) mention</a:t>
            </a:r>
            <a:endParaRPr lang="en-US" sz="2400" dirty="0" smtClean="0"/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2"/>
    </mc:Choice>
    <mc:Fallback>
      <p:transition spd="slow" advTm="30932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57"/>
    </mc:Choice>
    <mc:Fallback>
      <p:transition spd="slow" advTm="35457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</a:t>
            </a:r>
            <a:r>
              <a:rPr lang="en-US" sz="2400" dirty="0" smtClean="0"/>
              <a:t>(interface) quantities </a:t>
            </a:r>
            <a:r>
              <a:rPr lang="en-US" sz="2400" dirty="0" smtClean="0"/>
              <a:t>such that these </a:t>
            </a:r>
            <a:r>
              <a:rPr lang="en-US" sz="2400" dirty="0" smtClean="0"/>
              <a:t>rates </a:t>
            </a:r>
            <a:r>
              <a:rPr lang="en-US" sz="2400" dirty="0" smtClean="0"/>
              <a:t>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25"/>
    </mc:Choice>
    <mc:Fallback>
      <p:transition spd="slow" advTm="33425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1" y="1113720"/>
            <a:ext cx="5611333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This </a:t>
            </a:r>
            <a:r>
              <a:rPr lang="en-US" sz="2400" dirty="0" smtClean="0"/>
              <a:t>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70" y="2694038"/>
            <a:ext cx="1638300" cy="845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19" y="2021117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62"/>
    </mc:Choice>
    <mc:Fallback>
      <p:transition spd="slow" advTm="2616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96"/>
    </mc:Choice>
    <mc:Fallback>
      <p:transition spd="slow" advTm="43896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</a:t>
            </a:r>
            <a:r>
              <a:rPr lang="en-US" sz="2400" dirty="0" smtClean="0"/>
              <a:t>nomenclature/mechanism</a:t>
            </a:r>
            <a:endParaRPr lang="en-US" sz="2400" dirty="0" smtClean="0"/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0"/>
    </mc:Choice>
    <mc:Fallback>
      <p:transition spd="slow" advTm="3107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6491287" y="3177028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683915" y="3212746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5"/>
    </mc:Choice>
    <mc:Fallback>
      <p:transition spd="slow" advTm="2496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To start: f</a:t>
            </a:r>
            <a:r>
              <a:rPr lang="en-US" sz="2400" dirty="0" smtClean="0"/>
              <a:t>or </a:t>
            </a:r>
            <a:r>
              <a:rPr lang="en-US" sz="2400" dirty="0" smtClean="0"/>
              <a:t>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</a:t>
            </a:r>
            <a:r>
              <a:rPr lang="en-US" sz="2400" dirty="0" smtClean="0"/>
              <a:t>central </a:t>
            </a:r>
            <a:r>
              <a:rPr lang="en-US" sz="2400" dirty="0" smtClean="0"/>
              <a:t>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</a:t>
            </a:r>
            <a:r>
              <a:rPr lang="en-US" sz="2400" b="1" dirty="0" smtClean="0"/>
              <a:t>conforming at the glue-grid level</a:t>
            </a:r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03"/>
    </mc:Choice>
    <mc:Fallback>
      <p:transition spd="slow" advTm="41003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8"/>
    </mc:Choice>
    <mc:Fallback>
      <p:transition spd="slow" advTm="28648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9"/>
    </mc:Choice>
    <mc:Fallback>
      <p:transition spd="slow" advTm="2398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68"/>
    </mc:Choice>
    <mc:Fallback>
      <p:transition spd="slow" advTm="106268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09"/>
    </mc:Choice>
    <mc:Fallback>
      <p:transition spd="slow" advTm="43509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 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8"/>
    </mc:Choice>
    <mc:Fallback>
      <p:transition spd="slow" advTm="17478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88"/>
    </mc:Choice>
    <mc:Fallback>
      <p:transition spd="slow" advTm="50788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</a:t>
            </a:r>
            <a:r>
              <a:rPr lang="en-US" sz="3600" dirty="0" smtClean="0"/>
              <a:t>Compatibility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</a:t>
            </a:r>
            <a:r>
              <a:rPr lang="en-US" sz="2400" dirty="0" smtClean="0"/>
              <a:t>the importance of compatibility: </a:t>
            </a:r>
            <a:r>
              <a:rPr lang="en-US" sz="2400" dirty="0" smtClean="0"/>
              <a:t>fully periodic SBP-to-SBP advection example</a:t>
            </a:r>
          </a:p>
          <a:p>
            <a:r>
              <a:rPr lang="en-US" sz="2400" dirty="0" smtClean="0"/>
              <a:t>Does </a:t>
            </a:r>
            <a:r>
              <a:rPr lang="en-US" sz="2400" dirty="0" smtClean="0"/>
              <a:t>this condition </a:t>
            </a:r>
            <a:r>
              <a:rPr lang="en-US" sz="2400" dirty="0" smtClean="0"/>
              <a:t>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7"/>
    </mc:Choice>
    <mc:Fallback>
      <p:transition spd="slow" advTm="15297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“glue” layer into a </a:t>
            </a:r>
            <a:r>
              <a:rPr lang="en-US" sz="2400" dirty="0" smtClean="0"/>
              <a:t>quasi-periodic </a:t>
            </a:r>
            <a:r>
              <a:rPr lang="en-US" sz="2400" dirty="0" smtClean="0"/>
              <a:t>domain</a:t>
            </a:r>
          </a:p>
          <a:p>
            <a:pPr lvl="1"/>
            <a:r>
              <a:rPr lang="en-US" sz="2000" dirty="0" smtClean="0"/>
              <a:t>Can we prove energy stability with existing operators/compatibility?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4368321" cy="33931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1002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615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2" y="5225027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76615" y="5244077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9378" y="5516047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5" y="2006855"/>
            <a:ext cx="3598692" cy="671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8611"/>
            <a:ext cx="25019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072064"/>
            <a:ext cx="2120900" cy="1282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372228" y="2686463"/>
            <a:ext cx="2610955" cy="104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smtClean="0"/>
              <a:t>Condition on 𝝉?</a:t>
            </a:r>
            <a:endParaRPr lang="en-US" sz="20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395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15"/>
    </mc:Choice>
    <mc:Fallback>
      <p:transition spd="slow" advTm="27415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 (2)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Without the glue grid</a:t>
            </a:r>
            <a:r>
              <a:rPr lang="en-US" sz="2400" dirty="0" smtClean="0"/>
              <a:t>, the two sides of the domain conform at the </a:t>
            </a:r>
            <a:r>
              <a:rPr lang="en-US" sz="2400" b="1" dirty="0" smtClean="0"/>
              <a:t>grid point</a:t>
            </a:r>
            <a:r>
              <a:rPr lang="en-US" sz="2400" dirty="0" smtClean="0"/>
              <a:t> level, and proof of stability follows from energy: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701797"/>
            <a:ext cx="55245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8" y="3704588"/>
            <a:ext cx="4419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4289875"/>
            <a:ext cx="4419600" cy="2044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644515"/>
            <a:ext cx="449580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0" y="5330315"/>
            <a:ext cx="831850" cy="427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2"/>
    </mc:Choice>
    <mc:Fallback>
      <p:transition spd="slow" advTm="21572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 (3)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With the glue grid involved</a:t>
            </a:r>
            <a:r>
              <a:rPr lang="en-US" sz="2400" dirty="0" smtClean="0"/>
              <a:t>, we must examine the penalization on the </a:t>
            </a:r>
            <a:r>
              <a:rPr lang="en-US" sz="2400" b="1" dirty="0" smtClean="0"/>
              <a:t>glue grid interval</a:t>
            </a:r>
            <a:r>
              <a:rPr lang="en-US" sz="2400" dirty="0" smtClean="0"/>
              <a:t> level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2756732"/>
            <a:ext cx="7543800" cy="8382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2" y="3814967"/>
            <a:ext cx="6946900" cy="1346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228802"/>
            <a:ext cx="584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7"/>
    </mc:Choice>
    <mc:Fallback>
      <p:transition spd="slow" advTm="26897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 (4)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From there, use </a:t>
            </a:r>
            <a:r>
              <a:rPr lang="en-US" sz="2400" b="1" dirty="0" smtClean="0"/>
              <a:t>compatibility: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This gives the same condition on 𝝉 as before, via the same analysis of principal minors to prove negative semi-definiteness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07" y="1594105"/>
            <a:ext cx="58420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57" y="2609876"/>
            <a:ext cx="17907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7" y="3328426"/>
            <a:ext cx="5549900" cy="7493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4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2"/>
    </mc:Choice>
    <mc:Fallback>
      <p:transition spd="slow" advTm="16362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Validate this approach by both confirming energy ODE matches evolving energy of integrated system, and by confirming that for 𝝉 = 1, system energy decreases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9"/>
    </mc:Choice>
    <mc:Fallback>
      <p:transition spd="slow" advTm="19049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Main takeaway</a:t>
            </a:r>
            <a:r>
              <a:rPr lang="en-US" sz="2400" dirty="0" smtClean="0"/>
              <a:t>: keys to provable stability are use of compatibility to express energy on the glue grid level only, as well as clever “error” definition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3"/>
    </mc:Choice>
    <mc:Fallback>
      <p:transition spd="slow" advTm="2483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16809" y="5270116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b="1" dirty="0" smtClean="0"/>
              <a:t>Modeling and Simulation of Turbulent Combustion, </a:t>
            </a:r>
            <a:r>
              <a:rPr lang="en-US" sz="1000" dirty="0" err="1" smtClean="0"/>
              <a:t>Sabelnikov</a:t>
            </a:r>
            <a:r>
              <a:rPr lang="en-US" sz="1000" dirty="0" smtClean="0"/>
              <a:t> &amp; </a:t>
            </a:r>
            <a:r>
              <a:rPr lang="en-US" sz="1000" dirty="0" err="1" smtClean="0"/>
              <a:t>Valsenko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11"/>
    </mc:Choice>
    <mc:Fallback>
      <p:transition spd="slow" advTm="4341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53"/>
    </mc:Choice>
    <mc:Fallback>
      <p:transition spd="slow" advTm="20653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277637"/>
            <a:ext cx="4508500" cy="45197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269872" y="1266120"/>
            <a:ext cx="364552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Interior: glue-to-grid operator projects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modal coefficients from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intervals to a single point</a:t>
            </a:r>
          </a:p>
          <a:p>
            <a:r>
              <a:rPr lang="en-US" sz="2400" dirty="0" smtClean="0"/>
              <a:t>Provides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constraints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21"/>
    </mc:Choice>
    <mc:Fallback>
      <p:transition spd="slow" advTm="53821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277637"/>
            <a:ext cx="4888870" cy="45171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269872" y="1266120"/>
            <a:ext cx="364552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Interior: grid-to-glue projection projects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points to p</a:t>
            </a:r>
            <a:r>
              <a:rPr lang="en-US" sz="2400" baseline="-25000" dirty="0" smtClean="0"/>
              <a:t>i</a:t>
            </a:r>
            <a:r>
              <a:rPr lang="en-US" sz="2400" dirty="0"/>
              <a:t> </a:t>
            </a:r>
            <a:r>
              <a:rPr lang="en-US" sz="2400" dirty="0" smtClean="0"/>
              <a:t>modal coefficients on a single interval</a:t>
            </a:r>
          </a:p>
          <a:p>
            <a:r>
              <a:rPr lang="en-US" sz="2400" dirty="0" smtClean="0"/>
              <a:t>Provides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x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constraints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77"/>
    </mc:Choice>
    <mc:Fallback>
      <p:transition spd="slow" advTm="24677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(grid-to-glue), 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are </a:t>
            </a:r>
            <a:r>
              <a:rPr lang="en-US" sz="2400" dirty="0" smtClean="0"/>
              <a:t>point constraints also fulfilled</a:t>
            </a:r>
            <a:r>
              <a:rPr lang="en-US" sz="2400" dirty="0" smtClean="0"/>
              <a:t>? If so, why/how?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86"/>
    </mc:Choice>
    <mc:Fallback>
      <p:transition spd="slow" advTm="40286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enforced, similar stencil (again)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4"/>
    </mc:Choice>
    <mc:Fallback>
      <p:transition spd="slow" advTm="26564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57788" y="2532064"/>
            <a:ext cx="1322656" cy="18161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9"/>
    </mc:Choice>
    <mc:Fallback>
      <p:transition spd="slow" advTm="19469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449083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3"/>
    </mc:Choice>
    <mc:Fallback>
      <p:transition spd="slow" advTm="20523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0"/>
    </mc:Choice>
    <mc:Fallback>
      <p:transition spd="slow" advTm="1566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</a:t>
            </a:r>
            <a:r>
              <a:rPr lang="en-US" dirty="0" smtClean="0"/>
              <a:t>(</a:t>
            </a:r>
            <a:r>
              <a:rPr lang="en-US" dirty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68744" y="3895723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f2g</a:t>
            </a:r>
            <a:r>
              <a:rPr lang="en-US" dirty="0" smtClean="0"/>
              <a:t> – SBP4-2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45183" y="3834312"/>
            <a:ext cx="157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f2g</a:t>
            </a:r>
            <a:r>
              <a:rPr lang="en-US" dirty="0" smtClean="0"/>
              <a:t> – SBP6-3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45"/>
    </mc:Choice>
    <mc:Fallback>
      <p:transition spd="slow" advTm="50945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</a:t>
            </a:r>
            <a:r>
              <a:rPr lang="en-US" dirty="0" smtClean="0"/>
              <a:t>10)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93"/>
    </mc:Choice>
    <mc:Fallback>
      <p:transition spd="slow" advTm="3919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efficient, accurate, and stable time integration schemes for </a:t>
            </a:r>
            <a:r>
              <a:rPr lang="en-US" sz="2400" b="1" dirty="0" smtClean="0"/>
              <a:t>reacting 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95"/>
    </mc:Choice>
    <mc:Fallback>
      <p:transition spd="slow" advTm="77995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0"/>
    </mc:Choice>
    <mc:Fallback>
      <p:transition spd="slow" advTm="2022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"/>
    </mc:Choice>
    <mc:Fallback>
      <p:transition spd="slow" advTm="3889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95"/>
    </mc:Choice>
    <mc:Fallback>
      <p:transition spd="slow" advTm="36595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raised with operator construction</a:t>
            </a:r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9"/>
    </mc:Choice>
    <mc:Fallback>
      <p:transition spd="slow" advTm="23319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Time Integration of Reacting Flows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[1] </a:t>
            </a:r>
            <a:r>
              <a:rPr lang="en-US" sz="1300" dirty="0"/>
              <a:t>Christopher A Kennedy and Mark H Carpenter. Additive </a:t>
            </a:r>
            <a:r>
              <a:rPr lang="en-US" sz="1300" dirty="0" err="1"/>
              <a:t>runge</a:t>
            </a:r>
            <a:r>
              <a:rPr lang="en-US" sz="1300" dirty="0"/>
              <a:t>–</a:t>
            </a:r>
            <a:r>
              <a:rPr lang="en-US" sz="1300" dirty="0" err="1"/>
              <a:t>kutta</a:t>
            </a:r>
            <a:r>
              <a:rPr lang="en-US" sz="1300" dirty="0"/>
              <a:t> schemes for convection–diffusion–reaction equations. Applied numerical mathematics, 44(1-2):139–181, 2003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[2] </a:t>
            </a:r>
            <a:r>
              <a:rPr lang="en-US" sz="1300" dirty="0"/>
              <a:t>Charles William Gear and DR Wells. </a:t>
            </a:r>
            <a:r>
              <a:rPr lang="en-US" sz="1300" dirty="0" err="1"/>
              <a:t>Multirate</a:t>
            </a:r>
            <a:r>
              <a:rPr lang="en-US" sz="1300" dirty="0"/>
              <a:t> linear multistep methods. BIT Numerical Mathematics, 24(4):484–502, 1984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3</a:t>
            </a:r>
            <a:r>
              <a:rPr lang="en-US" sz="1300" dirty="0" smtClean="0"/>
              <a:t>] </a:t>
            </a:r>
            <a:r>
              <a:rPr lang="en-US" sz="1300" dirty="0"/>
              <a:t>Mikida, Cory, Andreas </a:t>
            </a:r>
            <a:r>
              <a:rPr lang="en-US" sz="1300" dirty="0" err="1"/>
              <a:t>Klöckner</a:t>
            </a:r>
            <a:r>
              <a:rPr lang="en-US" sz="1300" dirty="0"/>
              <a:t>, and Daniel </a:t>
            </a:r>
            <a:r>
              <a:rPr lang="en-US" sz="1300" dirty="0" err="1"/>
              <a:t>Bodony</a:t>
            </a:r>
            <a:r>
              <a:rPr lang="en-US" sz="1300" dirty="0"/>
              <a:t>. "Multi-rate time integration on overset meshes." </a:t>
            </a:r>
            <a:r>
              <a:rPr lang="en-US" sz="1300" i="1" dirty="0"/>
              <a:t>Journal of Computational Physics</a:t>
            </a:r>
            <a:r>
              <a:rPr lang="en-US" sz="1300" dirty="0"/>
              <a:t> 396 (2019): 325-346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[4] </a:t>
            </a:r>
            <a:r>
              <a:rPr lang="en-US" sz="1300" dirty="0"/>
              <a:t>Andreas </a:t>
            </a:r>
            <a:r>
              <a:rPr lang="en-US" sz="1300" dirty="0" err="1"/>
              <a:t>Klöckner</a:t>
            </a:r>
            <a:r>
              <a:rPr lang="en-US" sz="1300" dirty="0"/>
              <a:t>. High-performance high-order simulation of wave and plasma phenomena. PhD thesis, Brown University, 2010.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5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Leap. https://</a:t>
            </a:r>
            <a:r>
              <a:rPr lang="en-US" sz="1300" dirty="0" err="1"/>
              <a:t>github.com</a:t>
            </a:r>
            <a:r>
              <a:rPr lang="en-US" sz="1300" dirty="0"/>
              <a:t>/inducer/leap,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6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</a:t>
            </a:r>
            <a:r>
              <a:rPr lang="en-US" sz="1300" dirty="0" err="1"/>
              <a:t>Dagrt</a:t>
            </a:r>
            <a:r>
              <a:rPr lang="en-US" sz="1300" dirty="0"/>
              <a:t>. https://</a:t>
            </a:r>
            <a:r>
              <a:rPr lang="en-US" sz="1300" dirty="0" err="1"/>
              <a:t>github.com</a:t>
            </a:r>
            <a:r>
              <a:rPr lang="en-US" sz="1300" dirty="0"/>
              <a:t>/inducer/</a:t>
            </a:r>
            <a:r>
              <a:rPr lang="en-US" sz="1300" dirty="0" err="1"/>
              <a:t>dagrt</a:t>
            </a:r>
            <a:r>
              <a:rPr lang="en-US" sz="1300" dirty="0"/>
              <a:t>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7</a:t>
            </a:r>
            <a:r>
              <a:rPr lang="en-US" sz="1300" dirty="0" smtClean="0"/>
              <a:t>] </a:t>
            </a:r>
            <a:r>
              <a:rPr lang="en-US" sz="1300" dirty="0"/>
              <a:t>Scott D Cohen, Alan C </a:t>
            </a:r>
            <a:r>
              <a:rPr lang="en-US" sz="1300" dirty="0" err="1"/>
              <a:t>Hindmarsh</a:t>
            </a:r>
            <a:r>
              <a:rPr lang="en-US" sz="1300" dirty="0"/>
              <a:t>, and Paul F Dubois. </a:t>
            </a:r>
            <a:r>
              <a:rPr lang="en-US" sz="1300" dirty="0" err="1"/>
              <a:t>Cvode</a:t>
            </a:r>
            <a:r>
              <a:rPr lang="en-US" sz="1300" dirty="0"/>
              <a:t>, a stiff/</a:t>
            </a:r>
            <a:r>
              <a:rPr lang="en-US" sz="1300" dirty="0" err="1"/>
              <a:t>nonstiff</a:t>
            </a:r>
            <a:r>
              <a:rPr lang="en-US" sz="1300" dirty="0"/>
              <a:t> ode solver in c. Computers in physics, 10(2):138–143, 1996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[8] </a:t>
            </a:r>
            <a:r>
              <a:rPr lang="en-US" sz="1300" dirty="0"/>
              <a:t>Nicholas J Curtis, Kyle E Niemeyer, and </a:t>
            </a:r>
            <a:r>
              <a:rPr lang="en-US" sz="1300" dirty="0" err="1"/>
              <a:t>Chih</a:t>
            </a:r>
            <a:r>
              <a:rPr lang="en-US" sz="1300" dirty="0"/>
              <a:t>-Jen Sung. Using </a:t>
            </a:r>
            <a:r>
              <a:rPr lang="en-US" sz="1300" dirty="0" err="1"/>
              <a:t>simd</a:t>
            </a:r>
            <a:r>
              <a:rPr lang="en-US" sz="1300" dirty="0"/>
              <a:t> and </a:t>
            </a:r>
            <a:r>
              <a:rPr lang="en-US" sz="1300" dirty="0" err="1"/>
              <a:t>simt</a:t>
            </a:r>
            <a:r>
              <a:rPr lang="en-US" sz="1300" dirty="0"/>
              <a:t> vectorization to evaluate sparse chemical kinetic </a:t>
            </a:r>
            <a:r>
              <a:rPr lang="en-US" sz="1300" dirty="0" err="1"/>
              <a:t>jacobian</a:t>
            </a:r>
            <a:r>
              <a:rPr lang="en-US" sz="1300" dirty="0"/>
              <a:t> matrices and thermochemical source terms. Combustion and Flame, 198:186–204, 2018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[9] </a:t>
            </a:r>
            <a:r>
              <a:rPr lang="en-US" sz="1300" dirty="0"/>
              <a:t>David G. Goodwin, Raymond L. </a:t>
            </a:r>
            <a:r>
              <a:rPr lang="en-US" sz="1300" dirty="0" err="1"/>
              <a:t>Speth</a:t>
            </a:r>
            <a:r>
              <a:rPr lang="en-US" sz="1300" dirty="0"/>
              <a:t>, Harry K. Moffat, and Bryan W. Weber. </a:t>
            </a:r>
            <a:r>
              <a:rPr lang="en-US" sz="1300" dirty="0" err="1"/>
              <a:t>Cantera</a:t>
            </a:r>
            <a:r>
              <a:rPr lang="en-US" sz="1300" dirty="0"/>
              <a:t>: An object-oriented software toolkit for chemical kinetics, thermodynamics, and transport processes. https://</a:t>
            </a:r>
            <a:r>
              <a:rPr lang="en-US" sz="1300" dirty="0" err="1"/>
              <a:t>www.cantera.org</a:t>
            </a:r>
            <a:r>
              <a:rPr lang="en-US" sz="1300" dirty="0"/>
              <a:t>, 2018. Version 2.4.0.</a:t>
            </a:r>
          </a:p>
          <a:p>
            <a:r>
              <a:rPr lang="en-US" sz="1300" dirty="0" smtClean="0"/>
              <a:t>[10] </a:t>
            </a:r>
            <a:r>
              <a:rPr lang="en-US" sz="1300" dirty="0"/>
              <a:t>San Diego Mechanism web page. Chemical-kinetic mechanisms for combustion applications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[11] </a:t>
            </a:r>
            <a:r>
              <a:rPr lang="en-US" sz="1300" dirty="0" err="1"/>
              <a:t>Blumen</a:t>
            </a:r>
            <a:r>
              <a:rPr lang="en-US" sz="1300" dirty="0"/>
              <a:t>, William. "Shear layer instability of an inviscid compressible fluid." </a:t>
            </a:r>
            <a:r>
              <a:rPr lang="en-US" sz="1300" i="1" dirty="0"/>
              <a:t>Journal of Fluid Mechanics</a:t>
            </a:r>
            <a:r>
              <a:rPr lang="en-US" sz="1300" dirty="0"/>
              <a:t> 40.4 (1970): 769-781.</a:t>
            </a:r>
            <a:endParaRPr lang="en-US" sz="1300" dirty="0" smtClean="0"/>
          </a:p>
          <a:p>
            <a:endParaRPr lang="en-US" sz="12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"/>
    </mc:Choice>
    <mc:Fallback>
      <p:transition spd="slow" advTm="3595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Hybrid Spatial </a:t>
            </a:r>
            <a:r>
              <a:rPr lang="en-US" sz="3200" dirty="0" err="1" smtClean="0"/>
              <a:t>Discretizations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[12] </a:t>
            </a:r>
            <a:r>
              <a:rPr lang="en-US" sz="1300" dirty="0"/>
              <a:t>Ken </a:t>
            </a:r>
            <a:r>
              <a:rPr lang="en-US" sz="1300" dirty="0" err="1"/>
              <a:t>Mattsson</a:t>
            </a:r>
            <a:r>
              <a:rPr lang="en-US" sz="1300" dirty="0"/>
              <a:t> and Mark H Carpenter. Stable and accurate interpolation </a:t>
            </a:r>
            <a:r>
              <a:rPr lang="en-US" sz="1300" dirty="0" smtClean="0"/>
              <a:t>operators for </a:t>
            </a:r>
            <a:r>
              <a:rPr lang="en-US" sz="1300" dirty="0"/>
              <a:t>high-order </a:t>
            </a:r>
            <a:r>
              <a:rPr lang="en-US" sz="1300" dirty="0" err="1"/>
              <a:t>multiblock</a:t>
            </a:r>
            <a:r>
              <a:rPr lang="en-US" sz="1300" dirty="0"/>
              <a:t> finite difference methods. SIAM Journal on Scientific </a:t>
            </a:r>
            <a:r>
              <a:rPr lang="en-US" sz="1300" dirty="0" smtClean="0"/>
              <a:t>Computing, 32(4</a:t>
            </a:r>
            <a:r>
              <a:rPr lang="en-US" sz="1300" dirty="0"/>
              <a:t>):2298–2320, 2010.</a:t>
            </a:r>
          </a:p>
          <a:p>
            <a:r>
              <a:rPr lang="en-US" sz="1300" dirty="0" smtClean="0"/>
              <a:t>[13] </a:t>
            </a:r>
            <a:r>
              <a:rPr lang="en-US" sz="1300" dirty="0"/>
              <a:t>Anna </a:t>
            </a:r>
            <a:r>
              <a:rPr lang="en-US" sz="1300" dirty="0" err="1"/>
              <a:t>Nissen</a:t>
            </a:r>
            <a:r>
              <a:rPr lang="en-US" sz="1300" dirty="0"/>
              <a:t>, Katharina </a:t>
            </a:r>
            <a:r>
              <a:rPr lang="en-US" sz="1300" dirty="0" err="1"/>
              <a:t>Kormann</a:t>
            </a:r>
            <a:r>
              <a:rPr lang="en-US" sz="1300" dirty="0"/>
              <a:t>, Magnus Grandin, and </a:t>
            </a:r>
            <a:r>
              <a:rPr lang="en-US" sz="1300" dirty="0" err="1"/>
              <a:t>Kristoffer</a:t>
            </a:r>
            <a:r>
              <a:rPr lang="en-US" sz="1300" dirty="0"/>
              <a:t> </a:t>
            </a:r>
            <a:r>
              <a:rPr lang="en-US" sz="1300" dirty="0" err="1"/>
              <a:t>Virta</a:t>
            </a:r>
            <a:r>
              <a:rPr lang="en-US" sz="1300" dirty="0"/>
              <a:t>. </a:t>
            </a:r>
            <a:r>
              <a:rPr lang="en-US" sz="1300" dirty="0" smtClean="0"/>
              <a:t>Stable difference </a:t>
            </a:r>
            <a:r>
              <a:rPr lang="en-US" sz="1300" dirty="0"/>
              <a:t>methods for block-oriented adaptive grids. Journal of Scientific </a:t>
            </a:r>
            <a:r>
              <a:rPr lang="en-US" sz="1300" dirty="0" smtClean="0"/>
              <a:t>Computing, 65(2</a:t>
            </a:r>
            <a:r>
              <a:rPr lang="en-US" sz="1300" dirty="0"/>
              <a:t>):486–511, 2015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[14] </a:t>
            </a:r>
            <a:r>
              <a:rPr lang="en-US" sz="1300" dirty="0" err="1"/>
              <a:t>Kozdon</a:t>
            </a:r>
            <a:r>
              <a:rPr lang="en-US" sz="1300" dirty="0"/>
              <a:t>, Jeremy E., and Lucas C. Wilcox. "Stable coupling of nonconforming, high-order finite difference methods." </a:t>
            </a:r>
            <a:r>
              <a:rPr lang="en-US" sz="1300" i="1" dirty="0"/>
              <a:t>SIAM Journal on Scientific Computing</a:t>
            </a:r>
            <a:r>
              <a:rPr lang="en-US" sz="1300" dirty="0"/>
              <a:t> 38.2 (2016): A923-A952</a:t>
            </a:r>
            <a:r>
              <a:rPr lang="en-US" sz="1300" dirty="0" smtClean="0"/>
              <a:t>.</a:t>
            </a:r>
          </a:p>
          <a:p>
            <a:r>
              <a:rPr lang="en-US" sz="1300" dirty="0"/>
              <a:t>[</a:t>
            </a:r>
            <a:r>
              <a:rPr lang="en-US" sz="1300" dirty="0" smtClean="0"/>
              <a:t>15] </a:t>
            </a:r>
            <a:r>
              <a:rPr lang="en-US" sz="1300" dirty="0"/>
              <a:t>Lucas Friedrich, David C Del Rey </a:t>
            </a:r>
            <a:r>
              <a:rPr lang="en-US" sz="1300" dirty="0" err="1"/>
              <a:t>Fernández</a:t>
            </a:r>
            <a:r>
              <a:rPr lang="en-US" sz="1300" dirty="0"/>
              <a:t>, Andrew R Winters, </a:t>
            </a:r>
            <a:r>
              <a:rPr lang="en-US" sz="1300" dirty="0" err="1"/>
              <a:t>Gregor</a:t>
            </a:r>
            <a:r>
              <a:rPr lang="en-US" sz="1300" dirty="0"/>
              <a:t> J </a:t>
            </a:r>
            <a:r>
              <a:rPr lang="en-US" sz="1300" dirty="0" err="1" smtClean="0"/>
              <a:t>Gassner</a:t>
            </a:r>
            <a:r>
              <a:rPr lang="en-US" sz="1300" dirty="0" smtClean="0"/>
              <a:t>, David </a:t>
            </a:r>
            <a:r>
              <a:rPr lang="en-US" sz="1300" dirty="0"/>
              <a:t>W </a:t>
            </a:r>
            <a:r>
              <a:rPr lang="en-US" sz="1300" dirty="0" err="1"/>
              <a:t>Zingg</a:t>
            </a:r>
            <a:r>
              <a:rPr lang="en-US" sz="1300" dirty="0"/>
              <a:t>, and Jason Hicken. Conservative and stable degree preserving </a:t>
            </a:r>
            <a:r>
              <a:rPr lang="en-US" sz="1300" dirty="0" err="1" smtClean="0"/>
              <a:t>sbp</a:t>
            </a:r>
            <a:r>
              <a:rPr lang="en-US" sz="1300" dirty="0"/>
              <a:t> </a:t>
            </a:r>
            <a:r>
              <a:rPr lang="en-US" sz="1300" dirty="0" smtClean="0"/>
              <a:t>operators </a:t>
            </a:r>
            <a:r>
              <a:rPr lang="en-US" sz="1300" dirty="0"/>
              <a:t>for non-conforming meshes. Journal of Scientific Computing, 75(2):</a:t>
            </a:r>
            <a:r>
              <a:rPr lang="en-US" sz="1300" dirty="0" smtClean="0"/>
              <a:t>657– 686</a:t>
            </a:r>
            <a:r>
              <a:rPr lang="en-US" sz="1300" dirty="0"/>
              <a:t>, 2018.</a:t>
            </a:r>
          </a:p>
          <a:p>
            <a:r>
              <a:rPr lang="en-US" sz="1300" dirty="0" smtClean="0"/>
              <a:t>[16] </a:t>
            </a:r>
            <a:r>
              <a:rPr lang="en-US" sz="1300" dirty="0"/>
              <a:t>Martin </a:t>
            </a:r>
            <a:r>
              <a:rPr lang="en-US" sz="1300" dirty="0" err="1"/>
              <a:t>Almquist</a:t>
            </a:r>
            <a:r>
              <a:rPr lang="en-US" sz="1300" dirty="0"/>
              <a:t>, </a:t>
            </a:r>
            <a:r>
              <a:rPr lang="en-US" sz="1300" dirty="0" err="1"/>
              <a:t>Siyang</a:t>
            </a:r>
            <a:r>
              <a:rPr lang="en-US" sz="1300" dirty="0"/>
              <a:t> Wang, and Jonatan </a:t>
            </a:r>
            <a:r>
              <a:rPr lang="en-US" sz="1300" dirty="0" err="1"/>
              <a:t>Werpers</a:t>
            </a:r>
            <a:r>
              <a:rPr lang="en-US" sz="1300" dirty="0"/>
              <a:t>. Order-preserving </a:t>
            </a:r>
            <a:r>
              <a:rPr lang="en-US" sz="1300" dirty="0" smtClean="0"/>
              <a:t>interpolation for </a:t>
            </a:r>
            <a:r>
              <a:rPr lang="en-US" sz="1300" dirty="0"/>
              <a:t>summation-by-parts operators at nonconforming grid interfaces. SIAM Journal </a:t>
            </a:r>
            <a:r>
              <a:rPr lang="en-US" sz="1300" dirty="0" smtClean="0"/>
              <a:t>on Scientific </a:t>
            </a:r>
            <a:r>
              <a:rPr lang="en-US" sz="1300" dirty="0"/>
              <a:t>Computing, 41(2):A1201–A1227, 2019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[17] </a:t>
            </a:r>
            <a:r>
              <a:rPr lang="en-US" sz="1300" dirty="0"/>
              <a:t>Jan </a:t>
            </a:r>
            <a:r>
              <a:rPr lang="en-US" sz="1300" dirty="0" err="1"/>
              <a:t>Nordström</a:t>
            </a:r>
            <a:r>
              <a:rPr lang="en-US" sz="1300" dirty="0"/>
              <a:t> and Jing Gong. A stable hybrid method for hyperbolic </a:t>
            </a:r>
            <a:r>
              <a:rPr lang="en-US" sz="1300" dirty="0" smtClean="0"/>
              <a:t>problems. Journal </a:t>
            </a:r>
            <a:r>
              <a:rPr lang="en-US" sz="1300" dirty="0"/>
              <a:t>of Computational Physics, 212(2):436–453, 2006.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8"/>
    </mc:Choice>
    <mc:Fallback>
      <p:transition spd="slow" advTm="15568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</a:t>
            </a:r>
            <a:r>
              <a:rPr lang="en-US" sz="2000" dirty="0" smtClean="0"/>
              <a:t>enforces </a:t>
            </a:r>
            <a:r>
              <a:rPr lang="en-US" sz="2000" dirty="0" smtClean="0"/>
              <a:t>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2663824"/>
            <a:ext cx="7708898" cy="29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41"/>
    </mc:Choice>
    <mc:Fallback>
      <p:transition spd="slow" advTm="80841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43"/>
    </mc:Choice>
    <mc:Fallback>
      <p:transition spd="slow" advTm="62043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55814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  <p:pic>
        <p:nvPicPr>
          <p:cNvPr id="19460" name="Picture 4" descr="https://codimd.tiker.net/uploads/upload_07c13203ac5e4bc2a18a1220597b10f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" y="3733793"/>
            <a:ext cx="3155140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bbf1590edcbdf38bee256a37eec89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57" y="3733793"/>
            <a:ext cx="3155141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codimd.tiker.net/uploads/upload_1996e90de19e3a2ae3e9bf9e60c22ae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65" y="3753065"/>
            <a:ext cx="3138835" cy="235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83706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99" y="3865547"/>
            <a:ext cx="21590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6" y="4805751"/>
            <a:ext cx="44958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0" y="3537470"/>
            <a:ext cx="4137174" cy="3102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Leap: method descriptor for time-stepping methods</a:t>
            </a:r>
          </a:p>
          <a:p>
            <a:pPr lvl="1"/>
            <a:r>
              <a:rPr lang="en-US" sz="2000" dirty="0"/>
              <a:t>Written in Python</a:t>
            </a:r>
          </a:p>
          <a:p>
            <a:pPr lvl="1"/>
            <a:r>
              <a:rPr lang="en-US" sz="2000" dirty="0"/>
              <a:t>Can be used by method designers to develop novel integrators for various applications</a:t>
            </a:r>
          </a:p>
          <a:p>
            <a:pPr lvl="1"/>
            <a:r>
              <a:rPr lang="en-US" sz="2000" dirty="0"/>
              <a:t>Uses a virtual machine to describe both implicit and explicit methods in the form of instructions</a:t>
            </a:r>
          </a:p>
          <a:p>
            <a:r>
              <a:rPr lang="en-US" sz="2000" dirty="0" err="1"/>
              <a:t>Dagrt</a:t>
            </a:r>
            <a:r>
              <a:rPr lang="en-US" sz="2000" dirty="0"/>
              <a:t>: generates Fortran, Python, or C++ code using Leap </a:t>
            </a:r>
            <a:r>
              <a:rPr lang="en-US" sz="2000" dirty="0" smtClean="0"/>
              <a:t>instructions</a:t>
            </a:r>
          </a:p>
          <a:p>
            <a:r>
              <a:rPr lang="en-US" sz="2000" dirty="0" smtClean="0"/>
              <a:t>PyJac-V2: generates OpenCL/C++ code for chemical sources/Jacobians</a:t>
            </a:r>
            <a:endParaRPr lang="en-US" sz="2000" dirty="0"/>
          </a:p>
          <a:p>
            <a:r>
              <a:rPr lang="en-US" sz="2000" dirty="0" smtClean="0"/>
              <a:t>PlasCom2: </a:t>
            </a:r>
            <a:r>
              <a:rPr lang="en-US" sz="2000" dirty="0"/>
              <a:t>compressible fluid solver with overset grid capabilities </a:t>
            </a:r>
            <a:r>
              <a:rPr lang="en-US" sz="2000" dirty="0" smtClean="0"/>
              <a:t>(C++/Fortran</a:t>
            </a:r>
            <a:r>
              <a:rPr lang="en-US" sz="2000" dirty="0"/>
              <a:t>)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7331130" y="5164734"/>
            <a:ext cx="1353605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0296" y="4680080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6919" y="5175483"/>
            <a:ext cx="1364113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9740" y="4680080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7640" y="4750377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Method: Leap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35" y="4750377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dagrt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6095" y="5283429"/>
            <a:ext cx="14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C++/Fortran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837337" y="4898802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31130" y="5383778"/>
            <a:ext cx="13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PlasCom2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47931">
            <a:off x="4137464" y="5141338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434422" y="5398210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45498" y="5647887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19737" y="5718184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PyJacV2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0599601">
            <a:off x="4158763" y="5740829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526" y="5595272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26" y="5665569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Mech</a:t>
            </a:r>
            <a:r>
              <a:rPr lang="en-US" dirty="0" smtClean="0"/>
              <a:t>: </a:t>
            </a:r>
            <a:r>
              <a:rPr lang="en-US" dirty="0" err="1" smtClean="0"/>
              <a:t>Cantera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1833195" y="5900816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655336bcb183396cd0401fe921c5dc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7" y="2698296"/>
            <a:ext cx="5229225" cy="29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9d8abdadd8fab8007eeba283bac382d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3652283"/>
            <a:ext cx="3371115" cy="19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codimd.tiker.net/uploads/upload_ef688023120e91f6a3298d3ead3566c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2544232"/>
            <a:ext cx="3459534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3025" y="4606485"/>
            <a:ext cx="385763" cy="70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60451</TotalTime>
  <Words>5507</Words>
  <Application>Microsoft Macintosh PowerPoint</Application>
  <PresentationFormat>Letter Paper (8.5x11 in)</PresentationFormat>
  <Paragraphs>985</Paragraphs>
  <Slides>101</Slides>
  <Notes>100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Gap: PyJac-V2 Validation</vt:lpstr>
      <vt:lpstr>Gap: PyJac-V2 Validation</vt:lpstr>
      <vt:lpstr>Gap: PyJac-V2 Validation (2)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(2)</vt:lpstr>
      <vt:lpstr>Demonstrative Test Problem</vt:lpstr>
      <vt:lpstr>Current Status: Test Problem</vt:lpstr>
      <vt:lpstr>Current Status: Test Problem (2)</vt:lpstr>
      <vt:lpstr>Current Status: Synthesis/V+V</vt:lpstr>
      <vt:lpstr>Current Status: Synthesis/V+V (2)</vt:lpstr>
      <vt:lpstr>Current Status: Synthesis/V+V (3)</vt:lpstr>
      <vt:lpstr>Current Status: Synthesis/V+V (4)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Demonstrating Stability</vt:lpstr>
      <vt:lpstr>Demonstrating Stability (2)</vt:lpstr>
      <vt:lpstr>Interface Method</vt:lpstr>
      <vt:lpstr>Interface Method: Glue Grids</vt:lpstr>
      <vt:lpstr>Interface Method: Glue Grids (2)</vt:lpstr>
      <vt:lpstr>Interface Method: Flux/Penalty</vt:lpstr>
      <vt:lpstr>Interface Method: Flux/Penalty (2)</vt:lpstr>
      <vt:lpstr>Interface Method: Flux/Penalty (3)</vt:lpstr>
      <vt:lpstr>Interface Method: Flux/Penalty (4)</vt:lpstr>
      <vt:lpstr>Interface Method: Flux/Penalty (5)</vt:lpstr>
      <vt:lpstr>Interface Method: Flux/Penalty (6)</vt:lpstr>
      <vt:lpstr>Interface Method: Compatibility</vt:lpstr>
      <vt:lpstr>Current Status: Understanding Compatibility</vt:lpstr>
      <vt:lpstr>Current Status: Advection Demo</vt:lpstr>
      <vt:lpstr>Current Status: Advection Demo (2)</vt:lpstr>
      <vt:lpstr>Current Status: Advection Demo (3)</vt:lpstr>
      <vt:lpstr>Current Status: Advection Demo (4)</vt:lpstr>
      <vt:lpstr>Current Status: Advection Demo (5)</vt:lpstr>
      <vt:lpstr>Current Status: Advection Demo (5)</vt:lpstr>
      <vt:lpstr>Interface Method: Construction</vt:lpstr>
      <vt:lpstr>Interface Method: Construction (2)</vt:lpstr>
      <vt:lpstr>Interface Method: Construction (3)</vt:lpstr>
      <vt:lpstr>Interface Method: Construction (4)</vt:lpstr>
      <vt:lpstr>Interface Method: Construction (5)</vt:lpstr>
      <vt:lpstr>Interface Method: Construction (6)</vt:lpstr>
      <vt:lpstr>Interface Method: Construction (7)</vt:lpstr>
      <vt:lpstr>Interface Method: Construction (8)</vt:lpstr>
      <vt:lpstr>Interface Method: Construction (9)</vt:lpstr>
      <vt:lpstr>Interface Method: Construction (10)</vt:lpstr>
      <vt:lpstr>Demonstrative Test Problem</vt:lpstr>
      <vt:lpstr>Demonstrative Test Problem</vt:lpstr>
      <vt:lpstr>Risk Mitigation</vt:lpstr>
      <vt:lpstr>Outlook and Open Questions</vt:lpstr>
      <vt:lpstr>References: Time Integration of Reacting Flows</vt:lpstr>
      <vt:lpstr>References: Hybrid Spatial Discretizations</vt:lpstr>
      <vt:lpstr>BACKUP</vt:lpstr>
      <vt:lpstr>Gap: Mass Diffusion</vt:lpstr>
      <vt:lpstr>Gap: Thermodynamic Quantities</vt:lpstr>
      <vt:lpstr>Gap: Species Production Rates</vt:lpstr>
      <vt:lpstr>Numerics: Implicit Chemistry (3)</vt:lpstr>
      <vt:lpstr>Numerics: Implicit Chemistry (3)</vt:lpstr>
      <vt:lpstr>Numerics: Implicit Chemistry (4)</vt:lpstr>
      <vt:lpstr>Gap: Attenuation</vt:lpstr>
      <vt:lpstr>Gap: Attenuation (2)</vt:lpstr>
      <vt:lpstr>Current Status: Controller (2)</vt:lpstr>
      <vt:lpstr>Implementation: Code Generation</vt:lpstr>
      <vt:lpstr>Interface Method: Construction</vt:lpstr>
      <vt:lpstr>Gap: Glue-to-Glue Projection</vt:lpstr>
      <vt:lpstr>Interface Method: Construction (2)</vt:lpstr>
      <vt:lpstr>Interface Method: Construction (3)</vt:lpstr>
      <vt:lpstr>Interface Method: Construction (4)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740</cp:revision>
  <cp:lastPrinted>2021-02-19T23:22:22Z</cp:lastPrinted>
  <dcterms:created xsi:type="dcterms:W3CDTF">2019-09-11T01:44:20Z</dcterms:created>
  <dcterms:modified xsi:type="dcterms:W3CDTF">2021-02-20T15:43:32Z</dcterms:modified>
</cp:coreProperties>
</file>